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
  </p:notesMasterIdLst>
  <p:sldIdLst>
    <p:sldId id="265" r:id="rId2"/>
    <p:sldId id="266" r:id="rId3"/>
    <p:sldId id="267" r:id="rId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p:scale>
          <a:sx n="59" d="100"/>
          <a:sy n="59" d="100"/>
        </p:scale>
        <p:origin x="1428" y="60"/>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55337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92845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92719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9"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7953459"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800" b="1" dirty="0">
                <a:solidFill>
                  <a:srgbClr val="4C4C4C"/>
                </a:solidFill>
              </a:rPr>
              <a:t>Saint Bernadette – Her life – 100 Year Anniversary</a:t>
            </a:r>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dirty="0"/>
              <a:t>I</a:t>
            </a:r>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796947"/>
            <a:ext cx="205740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a:solidFill>
                  <a:srgbClr val="4C4C4C"/>
                </a:solidFill>
              </a:rPr>
              <a:t>100 years ago, today Saint Bernadette known as the humble Saint died.  Today in The Saint Reviewer we are celebrating her life.</a:t>
            </a:r>
          </a:p>
          <a:p>
            <a:pPr>
              <a:spcBef>
                <a:spcPct val="50000"/>
              </a:spcBef>
            </a:pPr>
            <a:r>
              <a:rPr lang="en-US" altLang="en-US" sz="1200" b="1" dirty="0">
                <a:solidFill>
                  <a:srgbClr val="4C4C4C"/>
                </a:solidFill>
              </a:rPr>
              <a:t>Saint Bernadette was born on the 7</a:t>
            </a:r>
            <a:r>
              <a:rPr lang="en-US" altLang="en-US" sz="1200" b="1" baseline="30000" dirty="0">
                <a:solidFill>
                  <a:srgbClr val="4C4C4C"/>
                </a:solidFill>
              </a:rPr>
              <a:t>th</a:t>
            </a:r>
            <a:r>
              <a:rPr lang="en-US" altLang="en-US" sz="1200" b="1" dirty="0">
                <a:solidFill>
                  <a:srgbClr val="4C4C4C"/>
                </a:solidFill>
              </a:rPr>
              <a:t> of January 1844.She was one of nine children. Unfortunately, she was born into a very poor family, she was very poorly and suffered from asthma.  Bernadette usually stayed at home helping her mother to do chores and looking after her brother and sisters.  </a:t>
            </a:r>
          </a:p>
          <a:p>
            <a:pPr>
              <a:spcBef>
                <a:spcPct val="50000"/>
              </a:spcBef>
            </a:pPr>
            <a:r>
              <a:rPr lang="en-US" altLang="en-US" sz="1200" b="1" dirty="0">
                <a:solidFill>
                  <a:srgbClr val="4C4C4C"/>
                </a:solidFill>
              </a:rPr>
              <a:t>Bernadette commented when she was older “I was nothing and of this nothing God made something great”.</a:t>
            </a:r>
            <a:endParaRPr lang="en-US" altLang="en-US" sz="1200" dirty="0">
              <a:solidFill>
                <a:srgbClr val="4C4C4C"/>
              </a:solidFill>
            </a:endParaRPr>
          </a:p>
          <a:p>
            <a:pPr>
              <a:spcBef>
                <a:spcPct val="50000"/>
              </a:spcBef>
            </a:pPr>
            <a:endParaRPr lang="en-US" altLang="en-US" b="1" dirty="0">
              <a:solidFill>
                <a:srgbClr val="4383B4"/>
              </a:solidFill>
              <a:latin typeface="Arial" panose="020B0604020202020204" pitchFamily="34" charset="0"/>
            </a:endParaRPr>
          </a:p>
        </p:txBody>
      </p:sp>
      <p:sp>
        <p:nvSpPr>
          <p:cNvPr id="7175" name="Text Box 7"/>
          <p:cNvSpPr txBox="1">
            <a:spLocks noChangeArrowheads="1"/>
          </p:cNvSpPr>
          <p:nvPr/>
        </p:nvSpPr>
        <p:spPr bwMode="auto">
          <a:xfrm>
            <a:off x="6683415" y="2824365"/>
            <a:ext cx="2133600" cy="406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GB" altLang="en-US" sz="1200" dirty="0">
                <a:solidFill>
                  <a:srgbClr val="4C4C4C"/>
                </a:solidFill>
              </a:rPr>
              <a:t>S</a:t>
            </a:r>
            <a:r>
              <a:rPr lang="en-US" altLang="en-US" sz="1200" dirty="0">
                <a:solidFill>
                  <a:srgbClr val="4C4C4C"/>
                </a:solidFill>
              </a:rPr>
              <a:t>o now let’s look a little closer at how Bernadette became who she is known as today.</a:t>
            </a:r>
          </a:p>
          <a:p>
            <a:pPr>
              <a:spcBef>
                <a:spcPct val="50000"/>
              </a:spcBef>
            </a:pPr>
            <a:r>
              <a:rPr lang="en-US" altLang="en-US" sz="1200" dirty="0">
                <a:solidFill>
                  <a:srgbClr val="4C4C4C"/>
                </a:solidFill>
              </a:rPr>
              <a:t>In 1858, aged 14, Bernadette was about to receive her First Holy Communion, when she had her first vision.  When she saw the vision Bernadette began praying.</a:t>
            </a:r>
          </a:p>
          <a:p>
            <a:pPr>
              <a:spcBef>
                <a:spcPct val="50000"/>
              </a:spcBef>
            </a:pPr>
            <a:r>
              <a:rPr lang="en-US" altLang="en-US" sz="1200" dirty="0">
                <a:solidFill>
                  <a:srgbClr val="4C4C4C"/>
                </a:solidFill>
              </a:rPr>
              <a:t>When she told her friend and sister, they said they had seen nothing. She also told them not to tell anybody, but Bernadette’s sister told their mother.  She told Bernadette to stop daydreaming and commanded them not to go to the place where she saw the lady again.</a:t>
            </a:r>
          </a:p>
          <a:p>
            <a:pPr>
              <a:spcBef>
                <a:spcPct val="50000"/>
              </a:spcBef>
            </a:pPr>
            <a:r>
              <a:rPr lang="en-US" altLang="en-US" sz="1200" dirty="0">
                <a:solidFill>
                  <a:srgbClr val="4C4C4C"/>
                </a:solidFill>
              </a:rPr>
              <a:t> </a:t>
            </a:r>
          </a:p>
        </p:txBody>
      </p:sp>
      <p:sp>
        <p:nvSpPr>
          <p:cNvPr id="7177" name="Text Box 10"/>
          <p:cNvSpPr txBox="1">
            <a:spLocks noChangeArrowheads="1"/>
          </p:cNvSpPr>
          <p:nvPr/>
        </p:nvSpPr>
        <p:spPr bwMode="auto">
          <a:xfrm>
            <a:off x="2084425" y="968375"/>
            <a:ext cx="5687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The SAINT REVIEWER</a:t>
            </a:r>
          </a:p>
        </p:txBody>
      </p:sp>
      <p:sp>
        <p:nvSpPr>
          <p:cNvPr id="7178" name="Text Box 11"/>
          <p:cNvSpPr txBox="1">
            <a:spLocks noChangeArrowheads="1"/>
          </p:cNvSpPr>
          <p:nvPr/>
        </p:nvSpPr>
        <p:spPr bwMode="auto">
          <a:xfrm>
            <a:off x="3041650" y="1835150"/>
            <a:ext cx="330930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600" b="1" dirty="0">
                <a:solidFill>
                  <a:srgbClr val="4C4C4C"/>
                </a:solidFill>
              </a:rPr>
              <a:t>T</a:t>
            </a:r>
            <a:r>
              <a:rPr lang="en-US" altLang="en-US" sz="1600" b="1" dirty="0">
                <a:solidFill>
                  <a:srgbClr val="4C4C4C"/>
                </a:solidFill>
              </a:rPr>
              <a:t>he Catholic’s favourite newspaper</a:t>
            </a:r>
          </a:p>
        </p:txBody>
      </p:sp>
      <p:sp>
        <p:nvSpPr>
          <p:cNvPr id="7179" name="Text Box 12"/>
          <p:cNvSpPr txBox="1">
            <a:spLocks noChangeArrowheads="1"/>
          </p:cNvSpPr>
          <p:nvPr/>
        </p:nvSpPr>
        <p:spPr bwMode="auto">
          <a:xfrm>
            <a:off x="7559675" y="1865313"/>
            <a:ext cx="23596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a:t>
            </a:r>
          </a:p>
        </p:txBody>
      </p:sp>
      <p:sp>
        <p:nvSpPr>
          <p:cNvPr id="5" name="TextBox 4">
            <a:extLst>
              <a:ext uri="{FF2B5EF4-FFF2-40B4-BE49-F238E27FC236}">
                <a16:creationId xmlns:a16="http://schemas.microsoft.com/office/drawing/2014/main" id="{B89BCAF5-3395-4230-86E7-02211BDBD7A2}"/>
              </a:ext>
            </a:extLst>
          </p:cNvPr>
          <p:cNvSpPr txBox="1"/>
          <p:nvPr/>
        </p:nvSpPr>
        <p:spPr>
          <a:xfrm>
            <a:off x="7390986" y="1846976"/>
            <a:ext cx="1905000" cy="276999"/>
          </a:xfrm>
          <a:prstGeom prst="rect">
            <a:avLst/>
          </a:prstGeom>
          <a:noFill/>
        </p:spPr>
        <p:txBody>
          <a:bodyPr wrap="square" rtlCol="0">
            <a:spAutoFit/>
          </a:bodyPr>
          <a:lstStyle/>
          <a:p>
            <a:r>
              <a:rPr lang="en-GB" sz="1200" dirty="0"/>
              <a:t>A</a:t>
            </a:r>
            <a:r>
              <a:rPr lang="en-US" sz="1200" dirty="0" err="1"/>
              <a:t>pril</a:t>
            </a:r>
            <a:r>
              <a:rPr lang="en-US" sz="1200" dirty="0"/>
              <a:t> 16th 1979</a:t>
            </a:r>
            <a:endParaRPr lang="en-US" sz="1200" kern="1200" dirty="0">
              <a:solidFill>
                <a:schemeClr val="tx1"/>
              </a:solidFill>
              <a:latin typeface="Times" panose="02020603050405020304" pitchFamily="18" charset="0"/>
              <a:ea typeface="MS PGothic" panose="020B0600070205080204" pitchFamily="34" charset="-128"/>
              <a:cs typeface="+mn-cs"/>
            </a:endParaRPr>
          </a:p>
        </p:txBody>
      </p:sp>
      <p:pic>
        <p:nvPicPr>
          <p:cNvPr id="7" name="Picture 6">
            <a:extLst>
              <a:ext uri="{FF2B5EF4-FFF2-40B4-BE49-F238E27FC236}">
                <a16:creationId xmlns:a16="http://schemas.microsoft.com/office/drawing/2014/main" id="{289DE720-B66E-49D0-8101-2D628F794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036888"/>
            <a:ext cx="2423544" cy="3632478"/>
          </a:xfrm>
          <a:prstGeom prst="rect">
            <a:avLst/>
          </a:prstGeom>
        </p:spPr>
      </p:pic>
      <p:sp>
        <p:nvSpPr>
          <p:cNvPr id="8" name="TextBox 7">
            <a:extLst>
              <a:ext uri="{FF2B5EF4-FFF2-40B4-BE49-F238E27FC236}">
                <a16:creationId xmlns:a16="http://schemas.microsoft.com/office/drawing/2014/main" id="{DC86D8ED-B36D-418A-8D20-DFEC1F361567}"/>
              </a:ext>
            </a:extLst>
          </p:cNvPr>
          <p:cNvSpPr txBox="1"/>
          <p:nvPr/>
        </p:nvSpPr>
        <p:spPr>
          <a:xfrm>
            <a:off x="3137438" y="3109635"/>
            <a:ext cx="1233744" cy="3508653"/>
          </a:xfrm>
          <a:prstGeom prst="rect">
            <a:avLst/>
          </a:prstGeom>
          <a:noFill/>
        </p:spPr>
        <p:txBody>
          <a:bodyPr wrap="square" rtlCol="0">
            <a:spAutoFit/>
          </a:bodyPr>
          <a:lstStyle/>
          <a:p>
            <a:pPr algn="ctr"/>
            <a:r>
              <a:rPr lang="en-GB" i="1" dirty="0"/>
              <a:t>“I shall spend every moment loving.”</a:t>
            </a:r>
          </a:p>
          <a:p>
            <a:endParaRPr lang="en-GB" dirty="0"/>
          </a:p>
          <a:p>
            <a:pPr algn="ctr"/>
            <a:r>
              <a:rPr lang="en-GB" sz="1800" dirty="0"/>
              <a:t>7/1/1844</a:t>
            </a:r>
          </a:p>
          <a:p>
            <a:pPr algn="ctr"/>
            <a:r>
              <a:rPr lang="en-GB" sz="1800" dirty="0"/>
              <a:t>- 16/4/1879</a:t>
            </a:r>
          </a:p>
          <a:p>
            <a:endParaRPr lang="en-US" dirty="0"/>
          </a:p>
        </p:txBody>
      </p:sp>
      <p:sp>
        <p:nvSpPr>
          <p:cNvPr id="2" name="TextBox 1">
            <a:extLst>
              <a:ext uri="{FF2B5EF4-FFF2-40B4-BE49-F238E27FC236}">
                <a16:creationId xmlns:a16="http://schemas.microsoft.com/office/drawing/2014/main" id="{75E41D46-9016-471E-8F45-C91FE6FC6F6D}"/>
              </a:ext>
            </a:extLst>
          </p:cNvPr>
          <p:cNvSpPr txBox="1"/>
          <p:nvPr/>
        </p:nvSpPr>
        <p:spPr>
          <a:xfrm>
            <a:off x="623252" y="6681308"/>
            <a:ext cx="3412666" cy="276999"/>
          </a:xfrm>
          <a:prstGeom prst="rect">
            <a:avLst/>
          </a:prstGeom>
          <a:noFill/>
        </p:spPr>
        <p:txBody>
          <a:bodyPr wrap="none" rtlCol="0">
            <a:spAutoFit/>
          </a:bodyPr>
          <a:lstStyle/>
          <a:p>
            <a:r>
              <a:rPr lang="en-GB" sz="1200" dirty="0"/>
              <a:t>A painting of Saint Bernadette praying to the vision.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9"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231980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b="1" dirty="0">
                <a:solidFill>
                  <a:srgbClr val="4C4C4C"/>
                </a:solidFill>
              </a:rPr>
              <a:t>M</a:t>
            </a:r>
            <a:r>
              <a:rPr lang="en-US" altLang="en-US" sz="2800" b="1" dirty="0">
                <a:solidFill>
                  <a:srgbClr val="4C4C4C"/>
                </a:solidFill>
              </a:rPr>
              <a:t>ore visions..</a:t>
            </a:r>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673082" y="2978540"/>
            <a:ext cx="2566770" cy="327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a:solidFill>
                  <a:srgbClr val="4C4C4C"/>
                </a:solidFill>
              </a:rPr>
              <a:t>Finally, Bernadette’s mother gave her permission to visit the Grotto.  To Bernadette’s surprise she saw the lady  17 more times that year.  The lady spoke to Bernadette and said that she would have happiness not in this world but in the next.  </a:t>
            </a:r>
          </a:p>
          <a:p>
            <a:pPr>
              <a:spcBef>
                <a:spcPct val="50000"/>
              </a:spcBef>
            </a:pPr>
            <a:r>
              <a:rPr lang="en-US" altLang="en-US" sz="1300" b="1" u="sng" dirty="0">
                <a:solidFill>
                  <a:srgbClr val="4C4C4C"/>
                </a:solidFill>
              </a:rPr>
              <a:t>March 25</a:t>
            </a:r>
            <a:r>
              <a:rPr lang="en-US" altLang="en-US" sz="1300" b="1" u="sng" baseline="30000" dirty="0">
                <a:solidFill>
                  <a:srgbClr val="4C4C4C"/>
                </a:solidFill>
              </a:rPr>
              <a:t>th</a:t>
            </a:r>
            <a:r>
              <a:rPr lang="en-US" altLang="en-US" sz="1300" b="1" u="sng" dirty="0">
                <a:solidFill>
                  <a:srgbClr val="4C4C4C"/>
                </a:solidFill>
              </a:rPr>
              <a:t> – Feast of the Annunciation</a:t>
            </a:r>
          </a:p>
          <a:p>
            <a:pPr>
              <a:spcBef>
                <a:spcPct val="50000"/>
              </a:spcBef>
            </a:pPr>
            <a:r>
              <a:rPr lang="en-US" altLang="en-US" sz="1200" b="1" dirty="0">
                <a:solidFill>
                  <a:srgbClr val="4C4C4C"/>
                </a:solidFill>
              </a:rPr>
              <a:t>On this day, the sixteenth visit she told Bernadette who she really was, she said that she was the Immaculate Conception, The Virgin Mary.  It was reported that this was the last time she spoke to Bernadette.  </a:t>
            </a:r>
            <a:endParaRPr lang="en-US" altLang="en-US" sz="1300" b="1" u="sng" dirty="0">
              <a:solidFill>
                <a:srgbClr val="4C4C4C"/>
              </a:solidFill>
            </a:endParaRPr>
          </a:p>
        </p:txBody>
      </p:sp>
      <p:sp>
        <p:nvSpPr>
          <p:cNvPr id="7175" name="Text Box 7"/>
          <p:cNvSpPr txBox="1">
            <a:spLocks noChangeArrowheads="1"/>
          </p:cNvSpPr>
          <p:nvPr/>
        </p:nvSpPr>
        <p:spPr bwMode="auto">
          <a:xfrm>
            <a:off x="6250589" y="2529868"/>
            <a:ext cx="2133600"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GB" altLang="en-US" sz="1200" b="1" u="sng" dirty="0">
                <a:solidFill>
                  <a:srgbClr val="4C4C4C"/>
                </a:solidFill>
              </a:rPr>
              <a:t>January 18</a:t>
            </a:r>
            <a:r>
              <a:rPr lang="en-GB" altLang="en-US" sz="1200" b="1" u="sng" baseline="30000" dirty="0">
                <a:solidFill>
                  <a:srgbClr val="4C4C4C"/>
                </a:solidFill>
              </a:rPr>
              <a:t>th</a:t>
            </a:r>
            <a:r>
              <a:rPr lang="en-GB" altLang="en-US" sz="1200" b="1" u="sng" dirty="0">
                <a:solidFill>
                  <a:srgbClr val="4C4C4C"/>
                </a:solidFill>
              </a:rPr>
              <a:t> 1862</a:t>
            </a:r>
          </a:p>
          <a:p>
            <a:pPr>
              <a:spcBef>
                <a:spcPct val="50000"/>
              </a:spcBef>
            </a:pPr>
            <a:r>
              <a:rPr lang="en-GB" altLang="en-US" sz="1200" b="1" dirty="0">
                <a:solidFill>
                  <a:srgbClr val="4C4C4C"/>
                </a:solidFill>
              </a:rPr>
              <a:t>On this date the Church announced Bernadette’s visions  “authentic and supernatural”.  Interestingly she never returned the Grotto once the visions had stopped.</a:t>
            </a:r>
          </a:p>
          <a:p>
            <a:pPr>
              <a:spcBef>
                <a:spcPct val="50000"/>
              </a:spcBef>
            </a:pPr>
            <a:r>
              <a:rPr lang="en-US" altLang="en-US" sz="1200" b="1" u="sng" dirty="0">
                <a:solidFill>
                  <a:srgbClr val="4C4C4C"/>
                </a:solidFill>
              </a:rPr>
              <a:t>1866 – Sisters of Charity and Nevers</a:t>
            </a:r>
          </a:p>
          <a:p>
            <a:pPr>
              <a:spcBef>
                <a:spcPct val="50000"/>
              </a:spcBef>
            </a:pPr>
            <a:r>
              <a:rPr lang="en-US" altLang="en-US" sz="1200" b="1" dirty="0">
                <a:solidFill>
                  <a:srgbClr val="4C4C4C"/>
                </a:solidFill>
              </a:rPr>
              <a:t>When Bernadette was 22, she joined a nunnery, the Sisters of Charity and Nevers.  The rest of her life was dedicated to praying and helping others in the hospital.</a:t>
            </a:r>
          </a:p>
          <a:p>
            <a:pPr>
              <a:spcBef>
                <a:spcPct val="50000"/>
              </a:spcBef>
            </a:pPr>
            <a:r>
              <a:rPr lang="en-US" altLang="en-US" sz="1200" b="1" dirty="0">
                <a:solidFill>
                  <a:srgbClr val="4C4C4C"/>
                </a:solidFill>
              </a:rPr>
              <a:t>100 years ago, today on April 16th, 1879, she died of Tuberculosis, sadly she was only 35 years old.</a:t>
            </a:r>
          </a:p>
        </p:txBody>
      </p:sp>
      <p:sp>
        <p:nvSpPr>
          <p:cNvPr id="7177" name="Text Box 10"/>
          <p:cNvSpPr txBox="1">
            <a:spLocks noChangeArrowheads="1"/>
          </p:cNvSpPr>
          <p:nvPr/>
        </p:nvSpPr>
        <p:spPr bwMode="auto">
          <a:xfrm>
            <a:off x="2084425" y="968375"/>
            <a:ext cx="5687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The SAINT REVIEWER</a:t>
            </a:r>
          </a:p>
        </p:txBody>
      </p:sp>
      <p:sp>
        <p:nvSpPr>
          <p:cNvPr id="7178" name="Text Box 11"/>
          <p:cNvSpPr txBox="1">
            <a:spLocks noChangeArrowheads="1"/>
          </p:cNvSpPr>
          <p:nvPr/>
        </p:nvSpPr>
        <p:spPr bwMode="auto">
          <a:xfrm>
            <a:off x="3041650" y="1835150"/>
            <a:ext cx="330930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600" b="1" dirty="0">
                <a:solidFill>
                  <a:srgbClr val="4C4C4C"/>
                </a:solidFill>
              </a:rPr>
              <a:t>T</a:t>
            </a:r>
            <a:r>
              <a:rPr lang="en-US" altLang="en-US" sz="1600" b="1" dirty="0">
                <a:solidFill>
                  <a:srgbClr val="4C4C4C"/>
                </a:solidFill>
              </a:rPr>
              <a:t>he Catholic’s favourite newspaper</a:t>
            </a:r>
          </a:p>
        </p:txBody>
      </p:sp>
      <p:sp>
        <p:nvSpPr>
          <p:cNvPr id="7179" name="Text Box 12"/>
          <p:cNvSpPr txBox="1">
            <a:spLocks noChangeArrowheads="1"/>
          </p:cNvSpPr>
          <p:nvPr/>
        </p:nvSpPr>
        <p:spPr bwMode="auto">
          <a:xfrm>
            <a:off x="7559675" y="1865313"/>
            <a:ext cx="23596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a:t>
            </a:r>
          </a:p>
        </p:txBody>
      </p:sp>
      <p:sp>
        <p:nvSpPr>
          <p:cNvPr id="5" name="TextBox 4">
            <a:extLst>
              <a:ext uri="{FF2B5EF4-FFF2-40B4-BE49-F238E27FC236}">
                <a16:creationId xmlns:a16="http://schemas.microsoft.com/office/drawing/2014/main" id="{B89BCAF5-3395-4230-86E7-02211BDBD7A2}"/>
              </a:ext>
            </a:extLst>
          </p:cNvPr>
          <p:cNvSpPr txBox="1"/>
          <p:nvPr/>
        </p:nvSpPr>
        <p:spPr>
          <a:xfrm>
            <a:off x="7390986" y="1846976"/>
            <a:ext cx="1905000" cy="276999"/>
          </a:xfrm>
          <a:prstGeom prst="rect">
            <a:avLst/>
          </a:prstGeom>
          <a:noFill/>
        </p:spPr>
        <p:txBody>
          <a:bodyPr wrap="square" rtlCol="0">
            <a:spAutoFit/>
          </a:bodyPr>
          <a:lstStyle/>
          <a:p>
            <a:r>
              <a:rPr lang="en-GB" sz="1200" dirty="0"/>
              <a:t>A</a:t>
            </a:r>
            <a:r>
              <a:rPr lang="en-US" sz="1200" dirty="0" err="1"/>
              <a:t>pril</a:t>
            </a:r>
            <a:r>
              <a:rPr lang="en-US" sz="1200" dirty="0"/>
              <a:t> 16th 1979</a:t>
            </a:r>
            <a:endParaRPr lang="en-US" sz="1200" kern="1200" dirty="0">
              <a:solidFill>
                <a:schemeClr val="tx1"/>
              </a:solidFill>
              <a:latin typeface="Times" panose="02020603050405020304" pitchFamily="18" charset="0"/>
              <a:ea typeface="MS PGothic" panose="020B0600070205080204" pitchFamily="34" charset="-128"/>
              <a:cs typeface="+mn-cs"/>
            </a:endParaRPr>
          </a:p>
        </p:txBody>
      </p:sp>
      <p:pic>
        <p:nvPicPr>
          <p:cNvPr id="3" name="Picture 2" descr="A picture containing indoor, altar, table, console table&#10;&#10;Description automatically generated">
            <a:extLst>
              <a:ext uri="{FF2B5EF4-FFF2-40B4-BE49-F238E27FC236}">
                <a16:creationId xmlns:a16="http://schemas.microsoft.com/office/drawing/2014/main" id="{1310E671-A4BC-4E3B-B5C0-57B8287B8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972" y="2471998"/>
            <a:ext cx="2249683" cy="1497062"/>
          </a:xfrm>
          <a:prstGeom prst="rect">
            <a:avLst/>
          </a:prstGeom>
        </p:spPr>
      </p:pic>
      <p:sp>
        <p:nvSpPr>
          <p:cNvPr id="4" name="TextBox 3">
            <a:extLst>
              <a:ext uri="{FF2B5EF4-FFF2-40B4-BE49-F238E27FC236}">
                <a16:creationId xmlns:a16="http://schemas.microsoft.com/office/drawing/2014/main" id="{6AB55D12-3C25-4B77-B19B-B06D9395E06C}"/>
              </a:ext>
            </a:extLst>
          </p:cNvPr>
          <p:cNvSpPr txBox="1"/>
          <p:nvPr/>
        </p:nvSpPr>
        <p:spPr>
          <a:xfrm>
            <a:off x="3361972" y="4474768"/>
            <a:ext cx="2236510" cy="584775"/>
          </a:xfrm>
          <a:prstGeom prst="rect">
            <a:avLst/>
          </a:prstGeom>
          <a:noFill/>
        </p:spPr>
        <p:txBody>
          <a:bodyPr wrap="none" rtlCol="0">
            <a:spAutoFit/>
          </a:bodyPr>
          <a:lstStyle/>
          <a:p>
            <a:pPr algn="ctr"/>
            <a:r>
              <a:rPr lang="en-GB" sz="1600" i="1" dirty="0"/>
              <a:t>“Jesus gives all to those </a:t>
            </a:r>
          </a:p>
          <a:p>
            <a:pPr algn="ctr"/>
            <a:r>
              <a:rPr lang="en-GB" sz="1600" i="1" dirty="0"/>
              <a:t>who surrender all.”</a:t>
            </a:r>
            <a:endParaRPr lang="en-US" sz="1600" i="1" dirty="0"/>
          </a:p>
        </p:txBody>
      </p:sp>
      <p:sp>
        <p:nvSpPr>
          <p:cNvPr id="17" name="Text Box 7">
            <a:extLst>
              <a:ext uri="{FF2B5EF4-FFF2-40B4-BE49-F238E27FC236}">
                <a16:creationId xmlns:a16="http://schemas.microsoft.com/office/drawing/2014/main" id="{AD716114-BD66-4E3A-A94A-22334C0D25EA}"/>
              </a:ext>
            </a:extLst>
          </p:cNvPr>
          <p:cNvSpPr txBox="1">
            <a:spLocks noChangeArrowheads="1"/>
          </p:cNvSpPr>
          <p:nvPr/>
        </p:nvSpPr>
        <p:spPr bwMode="auto">
          <a:xfrm>
            <a:off x="3453185" y="5041845"/>
            <a:ext cx="2133600" cy="18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GB" altLang="en-US" sz="1200" b="1" dirty="0">
                <a:solidFill>
                  <a:srgbClr val="4C4C4C"/>
                </a:solidFill>
              </a:rPr>
              <a:t>Nobody believed Bernadette when she told them about her 17 visions, people were unkind to her.  Bernadette didn’t give up and still believed she had seen the vision despite what people said.</a:t>
            </a:r>
          </a:p>
          <a:p>
            <a:pPr>
              <a:spcBef>
                <a:spcPct val="50000"/>
              </a:spcBef>
            </a:pPr>
            <a:endParaRPr lang="en-US" altLang="en-US" sz="1200" dirty="0">
              <a:solidFill>
                <a:srgbClr val="4C4C4C"/>
              </a:solidFill>
            </a:endParaRPr>
          </a:p>
        </p:txBody>
      </p:sp>
      <p:sp>
        <p:nvSpPr>
          <p:cNvPr id="2" name="TextBox 1">
            <a:extLst>
              <a:ext uri="{FF2B5EF4-FFF2-40B4-BE49-F238E27FC236}">
                <a16:creationId xmlns:a16="http://schemas.microsoft.com/office/drawing/2014/main" id="{155E0C13-7E54-4475-8B3B-358F609C9E6B}"/>
              </a:ext>
            </a:extLst>
          </p:cNvPr>
          <p:cNvSpPr txBox="1"/>
          <p:nvPr/>
        </p:nvSpPr>
        <p:spPr>
          <a:xfrm>
            <a:off x="3112929" y="4051325"/>
            <a:ext cx="2734595" cy="276999"/>
          </a:xfrm>
          <a:prstGeom prst="rect">
            <a:avLst/>
          </a:prstGeom>
          <a:noFill/>
        </p:spPr>
        <p:txBody>
          <a:bodyPr wrap="none" rtlCol="0">
            <a:spAutoFit/>
          </a:bodyPr>
          <a:lstStyle/>
          <a:p>
            <a:r>
              <a:rPr lang="en-GB" sz="1200" dirty="0"/>
              <a:t>Saint Bernadette’s body in a glass casket.</a:t>
            </a:r>
            <a:endParaRPr lang="en-US" sz="1200" dirty="0"/>
          </a:p>
        </p:txBody>
      </p:sp>
    </p:spTree>
    <p:extLst>
      <p:ext uri="{BB962C8B-B14F-4D97-AF65-F5344CB8AC3E}">
        <p14:creationId xmlns:p14="http://schemas.microsoft.com/office/powerpoint/2010/main" val="42717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19" y="-182915"/>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2436886"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b="1" dirty="0">
                <a:solidFill>
                  <a:srgbClr val="4C4C4C"/>
                </a:solidFill>
              </a:rPr>
              <a:t>7</a:t>
            </a:r>
            <a:r>
              <a:rPr lang="en-US" altLang="en-US" sz="2800" b="1" dirty="0">
                <a:solidFill>
                  <a:srgbClr val="4C4C4C"/>
                </a:solidFill>
              </a:rPr>
              <a:t>0 years ago…</a:t>
            </a:r>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649280" y="2824257"/>
            <a:ext cx="2566770" cy="49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a:solidFill>
                  <a:srgbClr val="4C4C4C"/>
                </a:solidFill>
              </a:rPr>
              <a:t>Saint Bernadette’s body was exhumed three times (1909, 1919 and 1925).  In 1925 she was moved to a crystal casket.  When she was dug up the first time her body was almost perfect, they call this incorrupt.  Her rosary had rusted, and her habit was in shreds.  Her liver , teeth and fingernails were perfect which is amazing.</a:t>
            </a:r>
          </a:p>
          <a:p>
            <a:pPr>
              <a:spcBef>
                <a:spcPct val="50000"/>
              </a:spcBef>
            </a:pPr>
            <a:r>
              <a:rPr lang="en-US" altLang="en-US" sz="1200" b="1" u="sng" dirty="0">
                <a:solidFill>
                  <a:srgbClr val="4C4C4C"/>
                </a:solidFill>
              </a:rPr>
              <a:t>Pope Pius XI</a:t>
            </a:r>
          </a:p>
          <a:p>
            <a:pPr>
              <a:spcBef>
                <a:spcPct val="50000"/>
              </a:spcBef>
            </a:pPr>
            <a:r>
              <a:rPr lang="en-US" altLang="en-US" sz="1200" b="1" dirty="0">
                <a:solidFill>
                  <a:srgbClr val="4C4C4C"/>
                </a:solidFill>
              </a:rPr>
              <a:t>Pope Pius X1 beatified Bernadette on June 14th, 1925 and made her a Saint on December 8</a:t>
            </a:r>
            <a:r>
              <a:rPr lang="en-US" altLang="en-US" sz="1200" b="1" baseline="30000" dirty="0">
                <a:solidFill>
                  <a:srgbClr val="4C4C4C"/>
                </a:solidFill>
              </a:rPr>
              <a:t>th</a:t>
            </a:r>
            <a:r>
              <a:rPr lang="en-US" altLang="en-US" sz="1200" b="1" dirty="0">
                <a:solidFill>
                  <a:srgbClr val="4C4C4C"/>
                </a:solidFill>
              </a:rPr>
              <a:t>, 1933 .</a:t>
            </a:r>
          </a:p>
          <a:p>
            <a:pPr>
              <a:spcBef>
                <a:spcPct val="50000"/>
              </a:spcBef>
            </a:pPr>
            <a:r>
              <a:rPr lang="en-US" altLang="en-US" sz="1200" b="1" dirty="0">
                <a:solidFill>
                  <a:srgbClr val="4C4C4C"/>
                </a:solidFill>
              </a:rPr>
              <a:t>Saint Bernadette is remembered for trust and humility and perseverance in suffering.  She is Patron Saint of Shepherds and Shepherdesses and of people who are humiliated for their beliefs.</a:t>
            </a:r>
          </a:p>
          <a:p>
            <a:pPr>
              <a:spcBef>
                <a:spcPct val="50000"/>
              </a:spcBef>
            </a:pPr>
            <a:endParaRPr lang="en-US" altLang="en-US" sz="1200" b="1" u="sng" dirty="0">
              <a:solidFill>
                <a:srgbClr val="4C4C4C"/>
              </a:solidFill>
            </a:endParaRPr>
          </a:p>
          <a:p>
            <a:pPr>
              <a:spcBef>
                <a:spcPct val="50000"/>
              </a:spcBef>
            </a:pPr>
            <a:endParaRPr lang="en-US" altLang="en-US" sz="1400" b="1" dirty="0">
              <a:solidFill>
                <a:srgbClr val="4C4C4C"/>
              </a:solidFill>
            </a:endParaRPr>
          </a:p>
          <a:p>
            <a:pPr>
              <a:spcBef>
                <a:spcPct val="50000"/>
              </a:spcBef>
            </a:pPr>
            <a:endParaRPr lang="en-US" altLang="en-US" sz="1300" b="1" u="sng" dirty="0">
              <a:solidFill>
                <a:srgbClr val="4C4C4C"/>
              </a:solidFill>
            </a:endParaRPr>
          </a:p>
        </p:txBody>
      </p:sp>
      <p:sp>
        <p:nvSpPr>
          <p:cNvPr id="7175" name="Text Box 7"/>
          <p:cNvSpPr txBox="1">
            <a:spLocks noChangeArrowheads="1"/>
          </p:cNvSpPr>
          <p:nvPr/>
        </p:nvSpPr>
        <p:spPr bwMode="auto">
          <a:xfrm>
            <a:off x="6250589" y="2529868"/>
            <a:ext cx="2133600" cy="4524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GB" altLang="en-US" sz="1200" b="1" u="sng" dirty="0">
                <a:solidFill>
                  <a:srgbClr val="4C4C4C"/>
                </a:solidFill>
              </a:rPr>
              <a:t>Visiting Saint Bernadette</a:t>
            </a:r>
          </a:p>
          <a:p>
            <a:pPr>
              <a:spcBef>
                <a:spcPct val="50000"/>
              </a:spcBef>
            </a:pPr>
            <a:r>
              <a:rPr lang="en-GB" altLang="en-US" sz="1200" b="1" dirty="0">
                <a:solidFill>
                  <a:srgbClr val="4C4C4C"/>
                </a:solidFill>
              </a:rPr>
              <a:t>If you would like to visit Saint Bernadette’s body it is displayed in the Chapel of Saint </a:t>
            </a:r>
            <a:r>
              <a:rPr lang="en-GB" altLang="en-US" sz="1200" b="1" dirty="0" err="1">
                <a:solidFill>
                  <a:srgbClr val="4C4C4C"/>
                </a:solidFill>
              </a:rPr>
              <a:t>Gidard</a:t>
            </a:r>
            <a:r>
              <a:rPr lang="en-GB" altLang="en-US" sz="1200" b="1" dirty="0">
                <a:solidFill>
                  <a:srgbClr val="4C4C4C"/>
                </a:solidFill>
              </a:rPr>
              <a:t> at the Sisters of Charity in Nevers. This is the convent where Saint Bernadette spent her last 9 years.</a:t>
            </a:r>
          </a:p>
          <a:p>
            <a:pPr>
              <a:spcBef>
                <a:spcPct val="50000"/>
              </a:spcBef>
            </a:pPr>
            <a:r>
              <a:rPr lang="en-GB" altLang="en-US" sz="1200" b="1" dirty="0">
                <a:solidFill>
                  <a:srgbClr val="4C4C4C"/>
                </a:solidFill>
              </a:rPr>
              <a:t>At her feet is a statue of the Virgin Mary. </a:t>
            </a:r>
          </a:p>
          <a:p>
            <a:pPr>
              <a:spcBef>
                <a:spcPct val="50000"/>
              </a:spcBef>
            </a:pPr>
            <a:r>
              <a:rPr lang="en-GB" altLang="en-US" sz="1200" b="1" dirty="0">
                <a:solidFill>
                  <a:srgbClr val="4C4C4C"/>
                </a:solidFill>
              </a:rPr>
              <a:t>Although many people go to see her body many people also go on a pilgrimage to Lourdes where she was born.  About 6 million people a year visit Lourdes, her place of birth.</a:t>
            </a:r>
          </a:p>
          <a:p>
            <a:pPr>
              <a:spcBef>
                <a:spcPct val="50000"/>
              </a:spcBef>
            </a:pPr>
            <a:endParaRPr lang="en-GB" altLang="en-US" sz="1200" b="1" dirty="0">
              <a:solidFill>
                <a:srgbClr val="4C4C4C"/>
              </a:solidFill>
            </a:endParaRPr>
          </a:p>
          <a:p>
            <a:pPr>
              <a:spcBef>
                <a:spcPct val="50000"/>
              </a:spcBef>
            </a:pPr>
            <a:r>
              <a:rPr lang="en-GB" altLang="en-US" sz="1200" b="1" u="sng" dirty="0">
                <a:solidFill>
                  <a:srgbClr val="4C4C4C"/>
                </a:solidFill>
              </a:rPr>
              <a:t>Written by Elora Hughes.</a:t>
            </a:r>
          </a:p>
          <a:p>
            <a:pPr>
              <a:spcBef>
                <a:spcPct val="50000"/>
              </a:spcBef>
            </a:pPr>
            <a:endParaRPr lang="en-GB" altLang="en-US" sz="1200" b="1" dirty="0">
              <a:solidFill>
                <a:srgbClr val="4C4C4C"/>
              </a:solidFill>
            </a:endParaRPr>
          </a:p>
        </p:txBody>
      </p:sp>
      <p:sp>
        <p:nvSpPr>
          <p:cNvPr id="7177" name="Text Box 10"/>
          <p:cNvSpPr txBox="1">
            <a:spLocks noChangeArrowheads="1"/>
          </p:cNvSpPr>
          <p:nvPr/>
        </p:nvSpPr>
        <p:spPr bwMode="auto">
          <a:xfrm>
            <a:off x="2084425" y="968375"/>
            <a:ext cx="5687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The SAINT REVIEWER</a:t>
            </a:r>
          </a:p>
        </p:txBody>
      </p:sp>
      <p:sp>
        <p:nvSpPr>
          <p:cNvPr id="7178" name="Text Box 11"/>
          <p:cNvSpPr txBox="1">
            <a:spLocks noChangeArrowheads="1"/>
          </p:cNvSpPr>
          <p:nvPr/>
        </p:nvSpPr>
        <p:spPr bwMode="auto">
          <a:xfrm>
            <a:off x="2981899" y="1739444"/>
            <a:ext cx="3309304"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600" b="1" dirty="0">
                <a:solidFill>
                  <a:srgbClr val="4C4C4C"/>
                </a:solidFill>
              </a:rPr>
              <a:t>T</a:t>
            </a:r>
            <a:r>
              <a:rPr lang="en-US" altLang="en-US" sz="1600" b="1" dirty="0">
                <a:solidFill>
                  <a:srgbClr val="4C4C4C"/>
                </a:solidFill>
              </a:rPr>
              <a:t>he Catholic’s favourite newspaper</a:t>
            </a:r>
          </a:p>
        </p:txBody>
      </p:sp>
      <p:sp>
        <p:nvSpPr>
          <p:cNvPr id="7179" name="Text Box 12"/>
          <p:cNvSpPr txBox="1">
            <a:spLocks noChangeArrowheads="1"/>
          </p:cNvSpPr>
          <p:nvPr/>
        </p:nvSpPr>
        <p:spPr bwMode="auto">
          <a:xfrm>
            <a:off x="7559675" y="1865313"/>
            <a:ext cx="23596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a:t>
            </a:r>
          </a:p>
        </p:txBody>
      </p:sp>
      <p:sp>
        <p:nvSpPr>
          <p:cNvPr id="5" name="TextBox 4">
            <a:extLst>
              <a:ext uri="{FF2B5EF4-FFF2-40B4-BE49-F238E27FC236}">
                <a16:creationId xmlns:a16="http://schemas.microsoft.com/office/drawing/2014/main" id="{B89BCAF5-3395-4230-86E7-02211BDBD7A2}"/>
              </a:ext>
            </a:extLst>
          </p:cNvPr>
          <p:cNvSpPr txBox="1"/>
          <p:nvPr/>
        </p:nvSpPr>
        <p:spPr>
          <a:xfrm>
            <a:off x="7318855" y="1739444"/>
            <a:ext cx="1905000" cy="276999"/>
          </a:xfrm>
          <a:prstGeom prst="rect">
            <a:avLst/>
          </a:prstGeom>
          <a:noFill/>
        </p:spPr>
        <p:txBody>
          <a:bodyPr wrap="square" rtlCol="0">
            <a:spAutoFit/>
          </a:bodyPr>
          <a:lstStyle/>
          <a:p>
            <a:r>
              <a:rPr lang="en-GB" sz="1200" dirty="0"/>
              <a:t>A</a:t>
            </a:r>
            <a:r>
              <a:rPr lang="en-US" sz="1200" dirty="0" err="1"/>
              <a:t>pril</a:t>
            </a:r>
            <a:r>
              <a:rPr lang="en-US" sz="1200" dirty="0"/>
              <a:t> 16th 1979</a:t>
            </a:r>
            <a:endParaRPr lang="en-US" sz="1200" kern="1200" dirty="0">
              <a:solidFill>
                <a:schemeClr val="tx1"/>
              </a:solidFill>
              <a:latin typeface="Times" panose="02020603050405020304" pitchFamily="18"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6AB55D12-3C25-4B77-B19B-B06D9395E06C}"/>
              </a:ext>
            </a:extLst>
          </p:cNvPr>
          <p:cNvSpPr txBox="1"/>
          <p:nvPr/>
        </p:nvSpPr>
        <p:spPr>
          <a:xfrm>
            <a:off x="2893412" y="4348290"/>
            <a:ext cx="2963003" cy="461665"/>
          </a:xfrm>
          <a:prstGeom prst="rect">
            <a:avLst/>
          </a:prstGeom>
          <a:noFill/>
        </p:spPr>
        <p:txBody>
          <a:bodyPr wrap="square" rtlCol="0">
            <a:spAutoFit/>
          </a:bodyPr>
          <a:lstStyle/>
          <a:p>
            <a:pPr algn="ctr"/>
            <a:r>
              <a:rPr lang="en-GB" sz="1200" i="1" dirty="0"/>
              <a:t>The Convent where Saint Bernadette </a:t>
            </a:r>
          </a:p>
          <a:p>
            <a:pPr algn="ctr"/>
            <a:r>
              <a:rPr lang="en-GB" sz="1200" i="1" dirty="0"/>
              <a:t>lived for 9 years.</a:t>
            </a:r>
            <a:endParaRPr lang="en-US" sz="1200" i="1" dirty="0"/>
          </a:p>
        </p:txBody>
      </p:sp>
      <p:sp>
        <p:nvSpPr>
          <p:cNvPr id="17" name="Text Box 7">
            <a:extLst>
              <a:ext uri="{FF2B5EF4-FFF2-40B4-BE49-F238E27FC236}">
                <a16:creationId xmlns:a16="http://schemas.microsoft.com/office/drawing/2014/main" id="{AD716114-BD66-4E3A-A94A-22334C0D25EA}"/>
              </a:ext>
            </a:extLst>
          </p:cNvPr>
          <p:cNvSpPr txBox="1">
            <a:spLocks noChangeArrowheads="1"/>
          </p:cNvSpPr>
          <p:nvPr/>
        </p:nvSpPr>
        <p:spPr bwMode="auto">
          <a:xfrm>
            <a:off x="3455876" y="4873138"/>
            <a:ext cx="2472076"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GB" altLang="en-US" sz="1200" b="1" u="sng" dirty="0">
                <a:solidFill>
                  <a:srgbClr val="4C4C4C"/>
                </a:solidFill>
              </a:rPr>
              <a:t>Feast Day</a:t>
            </a:r>
          </a:p>
          <a:p>
            <a:pPr>
              <a:spcBef>
                <a:spcPct val="50000"/>
              </a:spcBef>
            </a:pPr>
            <a:r>
              <a:rPr lang="en-GB" altLang="en-US" sz="1200" b="1" dirty="0">
                <a:solidFill>
                  <a:srgbClr val="4C4C4C"/>
                </a:solidFill>
              </a:rPr>
              <a:t>Although Saint Bernadette is remembered on April 16</a:t>
            </a:r>
            <a:r>
              <a:rPr lang="en-GB" altLang="en-US" sz="1200" b="1" baseline="30000" dirty="0">
                <a:solidFill>
                  <a:srgbClr val="4C4C4C"/>
                </a:solidFill>
              </a:rPr>
              <a:t>th </a:t>
            </a:r>
            <a:r>
              <a:rPr lang="en-GB" altLang="en-US" sz="1200" b="1" dirty="0">
                <a:solidFill>
                  <a:srgbClr val="4C4C4C"/>
                </a:solidFill>
              </a:rPr>
              <a:t> in France and Canada, she is remembered on February 18</a:t>
            </a:r>
            <a:r>
              <a:rPr lang="en-GB" altLang="en-US" sz="1200" b="1" baseline="30000" dirty="0">
                <a:solidFill>
                  <a:srgbClr val="4C4C4C"/>
                </a:solidFill>
              </a:rPr>
              <a:t>th</a:t>
            </a:r>
            <a:r>
              <a:rPr lang="en-GB" altLang="en-US" sz="1200" b="1" dirty="0">
                <a:solidFill>
                  <a:srgbClr val="4C4C4C"/>
                </a:solidFill>
              </a:rPr>
              <a:t>.</a:t>
            </a:r>
          </a:p>
          <a:p>
            <a:pPr>
              <a:spcBef>
                <a:spcPct val="50000"/>
              </a:spcBef>
            </a:pPr>
            <a:r>
              <a:rPr lang="en-US" altLang="en-US" sz="1200" b="1" dirty="0">
                <a:solidFill>
                  <a:srgbClr val="4C4C4C"/>
                </a:solidFill>
              </a:rPr>
              <a:t>Saint Bernadette’s body was not shown to the public until 1925</a:t>
            </a:r>
          </a:p>
        </p:txBody>
      </p:sp>
      <p:pic>
        <p:nvPicPr>
          <p:cNvPr id="6" name="Picture 5" descr="A road with trees on the side&#10;&#10;Description automatically generated with low confidence">
            <a:extLst>
              <a:ext uri="{FF2B5EF4-FFF2-40B4-BE49-F238E27FC236}">
                <a16:creationId xmlns:a16="http://schemas.microsoft.com/office/drawing/2014/main" id="{A25EA9BE-09BF-4E54-A4F1-E54BF5CF5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772" y="2358077"/>
            <a:ext cx="1292831" cy="1945877"/>
          </a:xfrm>
          <a:prstGeom prst="rect">
            <a:avLst/>
          </a:prstGeom>
        </p:spPr>
      </p:pic>
    </p:spTree>
    <p:extLst>
      <p:ext uri="{BB962C8B-B14F-4D97-AF65-F5344CB8AC3E}">
        <p14:creationId xmlns:p14="http://schemas.microsoft.com/office/powerpoint/2010/main" val="36981163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787</Words>
  <Application>Microsoft Office PowerPoint</Application>
  <PresentationFormat>On-screen Show (4:3)</PresentationFormat>
  <Paragraphs>59</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Castellar</vt:lpstr>
      <vt:lpstr>Times</vt:lpstr>
      <vt:lpstr>Blank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Jenny Hughes</cp:lastModifiedBy>
  <cp:revision>49</cp:revision>
  <dcterms:created xsi:type="dcterms:W3CDTF">2007-10-10T08:29:48Z</dcterms:created>
  <dcterms:modified xsi:type="dcterms:W3CDTF">2022-02-13T11:45:10Z</dcterms:modified>
</cp:coreProperties>
</file>